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Montserrat Classic Bold" charset="1" panose="00000800000000000000"/>
      <p:regular r:id="rId20"/>
    </p:embeddedFont>
    <p:embeddedFont>
      <p:font typeface="Montserrat Light" charset="1" panose="00000400000000000000"/>
      <p:regular r:id="rId21"/>
    </p:embeddedFont>
    <p:embeddedFont>
      <p:font typeface="Poppins Bold" charset="1" panose="00000800000000000000"/>
      <p:regular r:id="rId22"/>
    </p:embeddedFont>
    <p:embeddedFont>
      <p:font typeface="Canva Sans Bold" charset="1" panose="020B0803030501040103"/>
      <p:regular r:id="rId23"/>
    </p:embeddedFont>
    <p:embeddedFont>
      <p:font typeface="Canva Sans" charset="1" panose="020B0503030501040103"/>
      <p:regular r:id="rId24"/>
    </p:embeddedFont>
    <p:embeddedFont>
      <p:font typeface="Montserrat Classic" charset="1" panose="00000500000000000000"/>
      <p:regular r:id="rId25"/>
    </p:embeddedFont>
    <p:embeddedFont>
      <p:font typeface="Montserrat Light Bold" charset="1" panose="00000800000000000000"/>
      <p:regular r:id="rId26"/>
    </p:embeddedFont>
    <p:embeddedFont>
      <p:font typeface="Open Sans Bold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34.jpe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jpeg" Type="http://schemas.openxmlformats.org/officeDocument/2006/relationships/image"/><Relationship Id="rId7" Target="https://www.linkedin.com/in/mostafa-atef-bbb9b931a" TargetMode="External" Type="http://schemas.openxmlformats.org/officeDocument/2006/relationships/hyperlink"/><Relationship Id="rId8" Target="https://www.linkedin.com/in/mohamed-farrag-a34281242/" TargetMode="External" Type="http://schemas.openxmlformats.org/officeDocument/2006/relationships/hyperlink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.jpe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Relationship Id="rId7" Target="../media/image19.png" Type="http://schemas.openxmlformats.org/officeDocument/2006/relationships/image"/><Relationship Id="rId8" Target="../media/image20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4.jpeg" Type="http://schemas.openxmlformats.org/officeDocument/2006/relationships/image"/><Relationship Id="rId4" Target="../media/image25.jpeg" Type="http://schemas.openxmlformats.org/officeDocument/2006/relationships/image"/><Relationship Id="rId5" Target="../media/image26.png" Type="http://schemas.openxmlformats.org/officeDocument/2006/relationships/image"/><Relationship Id="rId6" Target="../media/image2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0" r="0" b="-18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521330">
            <a:off x="4522202" y="1734737"/>
            <a:ext cx="14167639" cy="7119239"/>
          </a:xfrm>
          <a:custGeom>
            <a:avLst/>
            <a:gdLst/>
            <a:ahLst/>
            <a:cxnLst/>
            <a:rect r="r" b="b" t="t" l="l"/>
            <a:pathLst>
              <a:path h="7119239" w="141676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589607" y="0"/>
            <a:ext cx="8698393" cy="10400373"/>
            <a:chOff x="0" y="0"/>
            <a:chExt cx="8603361" cy="102867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794" y="-128"/>
              <a:ext cx="8606155" cy="10286874"/>
            </a:xfrm>
            <a:custGeom>
              <a:avLst/>
              <a:gdLst/>
              <a:ahLst/>
              <a:cxnLst/>
              <a:rect r="r" b="b" t="t" l="l"/>
              <a:pathLst>
                <a:path h="10286874" w="8606155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4"/>
              <a:stretch>
                <a:fillRect l="-9783" t="0" r="-978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26236" y="3349077"/>
            <a:ext cx="12966751" cy="3588846"/>
            <a:chOff x="0" y="0"/>
            <a:chExt cx="3415111" cy="94521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415111" cy="945211"/>
            </a:xfrm>
            <a:custGeom>
              <a:avLst/>
              <a:gdLst/>
              <a:ahLst/>
              <a:cxnLst/>
              <a:rect r="r" b="b" t="t" l="l"/>
              <a:pathLst>
                <a:path h="945211" w="3415111">
                  <a:moveTo>
                    <a:pt x="0" y="0"/>
                  </a:moveTo>
                  <a:lnTo>
                    <a:pt x="3415111" y="0"/>
                  </a:lnTo>
                  <a:lnTo>
                    <a:pt x="3415111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3415111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191521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7363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0771" y="3729429"/>
            <a:ext cx="13137680" cy="2732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DESIGN AND IMPLEMENTATION OF A SECURE COMPANY NETWORK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711277">
            <a:off x="9261101" y="1500259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949716">
            <a:off x="-2342739" y="8347255"/>
            <a:ext cx="10771889" cy="1140752"/>
          </a:xfrm>
          <a:custGeom>
            <a:avLst/>
            <a:gdLst/>
            <a:ahLst/>
            <a:cxnLst/>
            <a:rect r="r" b="b" t="t" l="l"/>
            <a:pathLst>
              <a:path h="1140752" w="10771889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39428" y="1172243"/>
            <a:ext cx="9537014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SOC REQUIREMENTS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219769" y="3457683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5" y="0"/>
                </a:lnTo>
                <a:lnTo>
                  <a:pt x="1351145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876442" y="3457784"/>
            <a:ext cx="2282831" cy="33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1"/>
              </a:lnSpc>
              <a:spcBef>
                <a:spcPct val="0"/>
              </a:spcBef>
            </a:pPr>
            <a:r>
              <a:rPr lang="en-US" b="true" sz="1887" spc="-37">
                <a:solidFill>
                  <a:srgbClr val="FFFFFF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Dani Martinez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46214" y="7097814"/>
            <a:ext cx="5669664" cy="3189186"/>
            <a:chOff x="0" y="0"/>
            <a:chExt cx="6089457" cy="342532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6"/>
              <a:stretch>
                <a:fillRect l="-3819" t="0" r="-3819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1006092" y="-6332"/>
            <a:ext cx="7281908" cy="4096074"/>
            <a:chOff x="0" y="0"/>
            <a:chExt cx="6089457" cy="342532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6"/>
              <a:stretch>
                <a:fillRect l="-3819" t="0" r="-3819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4499282" y="3509180"/>
            <a:ext cx="1351146" cy="206357"/>
          </a:xfrm>
          <a:custGeom>
            <a:avLst/>
            <a:gdLst/>
            <a:ahLst/>
            <a:cxnLst/>
            <a:rect r="r" b="b" t="t" l="l"/>
            <a:pathLst>
              <a:path h="206357" w="1351146">
                <a:moveTo>
                  <a:pt x="0" y="0"/>
                </a:moveTo>
                <a:lnTo>
                  <a:pt x="1351146" y="0"/>
                </a:lnTo>
                <a:lnTo>
                  <a:pt x="1351146" y="206357"/>
                </a:lnTo>
                <a:lnTo>
                  <a:pt x="0" y="2063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3043205" y="2683568"/>
            <a:ext cx="7855862" cy="1365383"/>
            <a:chOff x="0" y="0"/>
            <a:chExt cx="2069034" cy="35960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069034" cy="359607"/>
            </a:xfrm>
            <a:custGeom>
              <a:avLst/>
              <a:gdLst/>
              <a:ahLst/>
              <a:cxnLst/>
              <a:rect r="r" b="b" t="t" l="l"/>
              <a:pathLst>
                <a:path h="359607" w="2069034">
                  <a:moveTo>
                    <a:pt x="0" y="0"/>
                  </a:moveTo>
                  <a:lnTo>
                    <a:pt x="1865834" y="0"/>
                  </a:lnTo>
                  <a:lnTo>
                    <a:pt x="2069034" y="179803"/>
                  </a:lnTo>
                  <a:lnTo>
                    <a:pt x="1865834" y="359607"/>
                  </a:lnTo>
                  <a:lnTo>
                    <a:pt x="0" y="359607"/>
                  </a:lnTo>
                  <a:lnTo>
                    <a:pt x="203200" y="17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77800" y="-19050"/>
              <a:ext cx="1815034" cy="37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057710" y="4420018"/>
            <a:ext cx="7855862" cy="1365383"/>
            <a:chOff x="0" y="0"/>
            <a:chExt cx="2069034" cy="35960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069034" cy="359607"/>
            </a:xfrm>
            <a:custGeom>
              <a:avLst/>
              <a:gdLst/>
              <a:ahLst/>
              <a:cxnLst/>
              <a:rect r="r" b="b" t="t" l="l"/>
              <a:pathLst>
                <a:path h="359607" w="2069034">
                  <a:moveTo>
                    <a:pt x="0" y="0"/>
                  </a:moveTo>
                  <a:lnTo>
                    <a:pt x="1865834" y="0"/>
                  </a:lnTo>
                  <a:lnTo>
                    <a:pt x="2069034" y="179803"/>
                  </a:lnTo>
                  <a:lnTo>
                    <a:pt x="1865834" y="359607"/>
                  </a:lnTo>
                  <a:lnTo>
                    <a:pt x="0" y="359607"/>
                  </a:lnTo>
                  <a:lnTo>
                    <a:pt x="203200" y="17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77800" y="-19050"/>
              <a:ext cx="1815034" cy="37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072215" y="6156467"/>
            <a:ext cx="7855862" cy="1365383"/>
            <a:chOff x="0" y="0"/>
            <a:chExt cx="2069034" cy="35960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69034" cy="359607"/>
            </a:xfrm>
            <a:custGeom>
              <a:avLst/>
              <a:gdLst/>
              <a:ahLst/>
              <a:cxnLst/>
              <a:rect r="r" b="b" t="t" l="l"/>
              <a:pathLst>
                <a:path h="359607" w="2069034">
                  <a:moveTo>
                    <a:pt x="0" y="0"/>
                  </a:moveTo>
                  <a:lnTo>
                    <a:pt x="1865834" y="0"/>
                  </a:lnTo>
                  <a:lnTo>
                    <a:pt x="2069034" y="179803"/>
                  </a:lnTo>
                  <a:lnTo>
                    <a:pt x="1865834" y="359607"/>
                  </a:lnTo>
                  <a:lnTo>
                    <a:pt x="0" y="359607"/>
                  </a:lnTo>
                  <a:lnTo>
                    <a:pt x="203200" y="17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177800" y="-19050"/>
              <a:ext cx="1815034" cy="37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086720" y="7892917"/>
            <a:ext cx="7855862" cy="1365383"/>
            <a:chOff x="0" y="0"/>
            <a:chExt cx="2069034" cy="35960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069034" cy="359607"/>
            </a:xfrm>
            <a:custGeom>
              <a:avLst/>
              <a:gdLst/>
              <a:ahLst/>
              <a:cxnLst/>
              <a:rect r="r" b="b" t="t" l="l"/>
              <a:pathLst>
                <a:path h="359607" w="2069034">
                  <a:moveTo>
                    <a:pt x="0" y="0"/>
                  </a:moveTo>
                  <a:lnTo>
                    <a:pt x="1865834" y="0"/>
                  </a:lnTo>
                  <a:lnTo>
                    <a:pt x="2069034" y="179803"/>
                  </a:lnTo>
                  <a:lnTo>
                    <a:pt x="1865834" y="359607"/>
                  </a:lnTo>
                  <a:lnTo>
                    <a:pt x="0" y="359607"/>
                  </a:lnTo>
                  <a:lnTo>
                    <a:pt x="203200" y="1798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7070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177800" y="-19050"/>
              <a:ext cx="1815034" cy="378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3988080" y="2991498"/>
            <a:ext cx="6168271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Monitoring Network Traffic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455441" y="4762667"/>
            <a:ext cx="3528655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Collecting Logs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58530" y="6471200"/>
            <a:ext cx="2881074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Log Analysis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568829" y="8179734"/>
            <a:ext cx="4666655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Mitigation Strategies</a:t>
            </a:r>
          </a:p>
        </p:txBody>
      </p:sp>
    </p:spTree>
  </p:cSld>
  <p:clrMapOvr>
    <a:masterClrMapping/>
  </p:clrMapOvr>
  <p:transition spd="fast">
    <p:circl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92192" y="5839967"/>
            <a:ext cx="6912217" cy="4164611"/>
          </a:xfrm>
          <a:custGeom>
            <a:avLst/>
            <a:gdLst/>
            <a:ahLst/>
            <a:cxnLst/>
            <a:rect r="r" b="b" t="t" l="l"/>
            <a:pathLst>
              <a:path h="4164611" w="6912217">
                <a:moveTo>
                  <a:pt x="0" y="0"/>
                </a:moveTo>
                <a:lnTo>
                  <a:pt x="6912217" y="0"/>
                </a:lnTo>
                <a:lnTo>
                  <a:pt x="6912217" y="4164611"/>
                </a:lnTo>
                <a:lnTo>
                  <a:pt x="0" y="41646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334814" y="933450"/>
            <a:ext cx="11618371" cy="1822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AWARENESS AND TRAINING PROGRAMS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99" y="3682404"/>
            <a:ext cx="7519601" cy="643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96015" indent="-398008" lvl="1">
              <a:lnSpc>
                <a:spcPts val="5161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686" spc="-73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Protecting Weak Points:-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2594" y="4661839"/>
            <a:ext cx="10811413" cy="481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1"/>
              </a:lnSpc>
              <a:spcBef>
                <a:spcPct val="0"/>
              </a:spcBef>
            </a:pPr>
            <a:r>
              <a:rPr lang="en-US" b="true" sz="2786" spc="-55">
                <a:solidFill>
                  <a:srgbClr val="010101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training, attack simulations, and the use of a proxy server.</a:t>
            </a:r>
          </a:p>
        </p:txBody>
      </p:sp>
    </p:spTree>
  </p:cSld>
  <p:clrMapOvr>
    <a:masterClrMapping/>
  </p:clrMapOvr>
  <p:transition spd="fast">
    <p:circl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2918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56631" t="0" r="-5663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83558" y="984829"/>
            <a:ext cx="9870338" cy="8273471"/>
            <a:chOff x="0" y="0"/>
            <a:chExt cx="2599595" cy="217902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99595" cy="2179021"/>
            </a:xfrm>
            <a:custGeom>
              <a:avLst/>
              <a:gdLst/>
              <a:ahLst/>
              <a:cxnLst/>
              <a:rect r="r" b="b" t="t" l="l"/>
              <a:pathLst>
                <a:path h="2179021" w="2599595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97161" y="3100177"/>
            <a:ext cx="2706695" cy="2696122"/>
            <a:chOff x="0" y="0"/>
            <a:chExt cx="6502400" cy="6477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0" r="223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15711" y="4631511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97161" y="6109038"/>
            <a:ext cx="2706695" cy="2696122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0" r="223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9915711" y="7640372"/>
            <a:ext cx="399176" cy="399176"/>
          </a:xfrm>
          <a:custGeom>
            <a:avLst/>
            <a:gdLst/>
            <a:ahLst/>
            <a:cxnLst/>
            <a:rect r="r" b="b" t="t" l="l"/>
            <a:pathLst>
              <a:path h="399176" w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991617" y="1593771"/>
            <a:ext cx="4921232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942142" y="3662345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spc="-48" b="true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Mostafa Atef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968573" y="4170120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Secuirty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52233" y="4602936"/>
            <a:ext cx="3788059" cy="34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56"/>
              </a:lnSpc>
              <a:spcBef>
                <a:spcPct val="0"/>
              </a:spcBef>
            </a:pPr>
            <a:r>
              <a:rPr lang="en-US" sz="2069" u="sng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7" tooltip="https://www.linkedin.com/in/mostafa-atef-bbb9b931a"/>
              </a:rPr>
              <a:t>linkedin.com/in/mostafa-atef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55358" y="6697561"/>
            <a:ext cx="2706695" cy="4141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true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Mohamed Farag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981789" y="7205336"/>
            <a:ext cx="4069598" cy="337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1"/>
              </a:lnSpc>
            </a:pPr>
            <a:r>
              <a:rPr lang="en-US" sz="2053" spc="16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Secuirty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52233" y="7679211"/>
            <a:ext cx="3788059" cy="292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42"/>
              </a:lnSpc>
              <a:spcBef>
                <a:spcPct val="0"/>
              </a:spcBef>
            </a:pPr>
            <a:r>
              <a:rPr lang="en-US" sz="1769" u="sng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8" tooltip="https://www.linkedin.com/in/mohamed-farrag-a34281242/"/>
              </a:rPr>
              <a:t>linkedin.com/in/mohamed-farrag</a:t>
            </a:r>
          </a:p>
        </p:txBody>
      </p:sp>
    </p:spTree>
  </p:cSld>
  <p:clrMapOvr>
    <a:masterClrMapping/>
  </p:clrMapOvr>
  <p:transition spd="fast">
    <p:circl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58864" y="3657444"/>
            <a:ext cx="6851587" cy="1077187"/>
          </a:xfrm>
          <a:custGeom>
            <a:avLst/>
            <a:gdLst/>
            <a:ahLst/>
            <a:cxnLst/>
            <a:rect r="r" b="b" t="t" l="l"/>
            <a:pathLst>
              <a:path h="1077187" w="68515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620128" y="425946"/>
            <a:ext cx="6790323" cy="3819509"/>
            <a:chOff x="0" y="0"/>
            <a:chExt cx="1128903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87761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1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3"/>
              <a:stretch>
                <a:fillRect l="0" t="-8672" r="0" b="-8672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62703" y="253742"/>
            <a:ext cx="6422080" cy="3403702"/>
          </a:xfrm>
          <a:custGeom>
            <a:avLst/>
            <a:gdLst/>
            <a:ahLst/>
            <a:cxnLst/>
            <a:rect r="r" b="b" t="t" l="l"/>
            <a:pathLst>
              <a:path h="3403702" w="6422080">
                <a:moveTo>
                  <a:pt x="0" y="0"/>
                </a:moveTo>
                <a:lnTo>
                  <a:pt x="6422080" y="0"/>
                </a:lnTo>
                <a:lnTo>
                  <a:pt x="6422080" y="3403702"/>
                </a:lnTo>
                <a:lnTo>
                  <a:pt x="0" y="34037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" t="0" r="-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62703" y="4245455"/>
            <a:ext cx="6823617" cy="2830263"/>
          </a:xfrm>
          <a:custGeom>
            <a:avLst/>
            <a:gdLst/>
            <a:ahLst/>
            <a:cxnLst/>
            <a:rect r="r" b="b" t="t" l="l"/>
            <a:pathLst>
              <a:path h="2830263" w="6823617">
                <a:moveTo>
                  <a:pt x="0" y="0"/>
                </a:moveTo>
                <a:lnTo>
                  <a:pt x="6823617" y="0"/>
                </a:lnTo>
                <a:lnTo>
                  <a:pt x="6823617" y="2830263"/>
                </a:lnTo>
                <a:lnTo>
                  <a:pt x="0" y="2830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8613" t="0" r="-38844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229302" y="7666268"/>
            <a:ext cx="6029998" cy="2561764"/>
          </a:xfrm>
          <a:custGeom>
            <a:avLst/>
            <a:gdLst/>
            <a:ahLst/>
            <a:cxnLst/>
            <a:rect r="r" b="b" t="t" l="l"/>
            <a:pathLst>
              <a:path h="2561764" w="6029998">
                <a:moveTo>
                  <a:pt x="0" y="0"/>
                </a:moveTo>
                <a:lnTo>
                  <a:pt x="6029998" y="0"/>
                </a:lnTo>
                <a:lnTo>
                  <a:pt x="6029998" y="2561764"/>
                </a:lnTo>
                <a:lnTo>
                  <a:pt x="0" y="25617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7075718"/>
            <a:ext cx="8537606" cy="2594420"/>
          </a:xfrm>
          <a:custGeom>
            <a:avLst/>
            <a:gdLst/>
            <a:ahLst/>
            <a:cxnLst/>
            <a:rect r="r" b="b" t="t" l="l"/>
            <a:pathLst>
              <a:path h="2594420" w="8537606">
                <a:moveTo>
                  <a:pt x="0" y="0"/>
                </a:moveTo>
                <a:lnTo>
                  <a:pt x="8537606" y="0"/>
                </a:lnTo>
                <a:lnTo>
                  <a:pt x="8537606" y="2594420"/>
                </a:lnTo>
                <a:lnTo>
                  <a:pt x="0" y="25944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3339" t="-25376" r="-1522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14833" y="4629856"/>
            <a:ext cx="6229167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 strike="noStrike" u="none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</p:spTree>
  </p:cSld>
  <p:clrMapOvr>
    <a:masterClrMapping/>
  </p:clrMapOvr>
  <p:transition spd="fast">
    <p:circl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0"/>
            <a:ext cx="18270100" cy="4165455"/>
          </a:xfrm>
          <a:custGeom>
            <a:avLst/>
            <a:gdLst/>
            <a:ahLst/>
            <a:cxnLst/>
            <a:rect r="r" b="b" t="t" l="l"/>
            <a:pathLst>
              <a:path h="4165455" w="18270100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93" r="0" b="-2319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357867"/>
            <a:ext cx="9168362" cy="1695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79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80250" y="485930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 strike="noStrike" u="none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98552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Introduction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56496" y="490313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04946" y="5942384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Topology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032742" y="4859307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81191" y="5898552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Security Design Approach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306574" y="4903139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55024" y="5942384"/>
            <a:ext cx="2743420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IR &amp; DR &amp; BC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583395" y="4856623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31844" y="5895868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Monitoring and Control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719" y="7164825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87168" y="8204070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Security Measures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765446" y="723013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07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17353" y="8451996"/>
            <a:ext cx="2936506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AAA</a:t>
            </a: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Server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032742" y="723013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08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81191" y="8423145"/>
            <a:ext cx="2743420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SOC Requirements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06574" y="723013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55024" y="8204070"/>
            <a:ext cx="2743420" cy="1294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Awareness and Training Programs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780151" y="7230138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b="true" sz="6251" spc="331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10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4036594" y="8401602"/>
            <a:ext cx="357093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Team</a:t>
            </a:r>
          </a:p>
        </p:txBody>
      </p:sp>
    </p:spTree>
  </p:cSld>
  <p:clrMapOvr>
    <a:masterClrMapping/>
  </p:clrMapOvr>
  <p:transition spd="fast">
    <p:circl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046979" y="0"/>
            <a:ext cx="9241021" cy="10396149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50121" t="0" r="-5012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77271" y="1308919"/>
            <a:ext cx="8658208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14505" y="3663401"/>
            <a:ext cx="10790581" cy="1448792"/>
            <a:chOff x="0" y="0"/>
            <a:chExt cx="2841964" cy="3815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41964" cy="381575"/>
            </a:xfrm>
            <a:custGeom>
              <a:avLst/>
              <a:gdLst/>
              <a:ahLst/>
              <a:cxnLst/>
              <a:rect r="r" b="b" t="t" l="l"/>
              <a:pathLst>
                <a:path h="381575" w="2841964">
                  <a:moveTo>
                    <a:pt x="36591" y="0"/>
                  </a:moveTo>
                  <a:lnTo>
                    <a:pt x="2805373" y="0"/>
                  </a:lnTo>
                  <a:cubicBezTo>
                    <a:pt x="2825581" y="0"/>
                    <a:pt x="2841964" y="16382"/>
                    <a:pt x="2841964" y="36591"/>
                  </a:cubicBezTo>
                  <a:lnTo>
                    <a:pt x="2841964" y="344984"/>
                  </a:lnTo>
                  <a:cubicBezTo>
                    <a:pt x="2841964" y="354688"/>
                    <a:pt x="2838109" y="363995"/>
                    <a:pt x="2831247" y="370858"/>
                  </a:cubicBezTo>
                  <a:cubicBezTo>
                    <a:pt x="2824384" y="377720"/>
                    <a:pt x="2815077" y="381575"/>
                    <a:pt x="2805373" y="381575"/>
                  </a:cubicBezTo>
                  <a:lnTo>
                    <a:pt x="36591" y="381575"/>
                  </a:lnTo>
                  <a:cubicBezTo>
                    <a:pt x="16382" y="381575"/>
                    <a:pt x="0" y="365193"/>
                    <a:pt x="0" y="344984"/>
                  </a:cubicBezTo>
                  <a:lnTo>
                    <a:pt x="0" y="36591"/>
                  </a:lnTo>
                  <a:cubicBezTo>
                    <a:pt x="0" y="16382"/>
                    <a:pt x="16382" y="0"/>
                    <a:pt x="36591" y="0"/>
                  </a:cubicBezTo>
                  <a:close/>
                </a:path>
              </a:pathLst>
            </a:custGeom>
            <a:solidFill>
              <a:srgbClr val="045CB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841964" cy="438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6280" y="3899798"/>
            <a:ext cx="11000190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Title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377271" y="5912228"/>
            <a:ext cx="11958880" cy="1448792"/>
            <a:chOff x="0" y="0"/>
            <a:chExt cx="3149664" cy="381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49664" cy="381575"/>
            </a:xfrm>
            <a:custGeom>
              <a:avLst/>
              <a:gdLst/>
              <a:ahLst/>
              <a:cxnLst/>
              <a:rect r="r" b="b" t="t" l="l"/>
              <a:pathLst>
                <a:path h="381575" w="3149664">
                  <a:moveTo>
                    <a:pt x="33016" y="0"/>
                  </a:moveTo>
                  <a:lnTo>
                    <a:pt x="3116648" y="0"/>
                  </a:lnTo>
                  <a:cubicBezTo>
                    <a:pt x="3125404" y="0"/>
                    <a:pt x="3133802" y="3478"/>
                    <a:pt x="3139994" y="9670"/>
                  </a:cubicBezTo>
                  <a:cubicBezTo>
                    <a:pt x="3146185" y="15862"/>
                    <a:pt x="3149664" y="24260"/>
                    <a:pt x="3149664" y="33016"/>
                  </a:cubicBezTo>
                  <a:lnTo>
                    <a:pt x="3149664" y="348559"/>
                  </a:lnTo>
                  <a:cubicBezTo>
                    <a:pt x="3149664" y="357315"/>
                    <a:pt x="3146185" y="365713"/>
                    <a:pt x="3139994" y="371905"/>
                  </a:cubicBezTo>
                  <a:cubicBezTo>
                    <a:pt x="3133802" y="378096"/>
                    <a:pt x="3125404" y="381575"/>
                    <a:pt x="3116648" y="381575"/>
                  </a:cubicBezTo>
                  <a:lnTo>
                    <a:pt x="33016" y="381575"/>
                  </a:lnTo>
                  <a:cubicBezTo>
                    <a:pt x="24260" y="381575"/>
                    <a:pt x="15862" y="378096"/>
                    <a:pt x="9670" y="371905"/>
                  </a:cubicBezTo>
                  <a:cubicBezTo>
                    <a:pt x="3478" y="365713"/>
                    <a:pt x="0" y="357315"/>
                    <a:pt x="0" y="348559"/>
                  </a:cubicBezTo>
                  <a:lnTo>
                    <a:pt x="0" y="33016"/>
                  </a:lnTo>
                  <a:cubicBezTo>
                    <a:pt x="0" y="24260"/>
                    <a:pt x="3478" y="15862"/>
                    <a:pt x="9670" y="9670"/>
                  </a:cubicBezTo>
                  <a:cubicBezTo>
                    <a:pt x="15862" y="3478"/>
                    <a:pt x="24260" y="0"/>
                    <a:pt x="33016" y="0"/>
                  </a:cubicBezTo>
                  <a:close/>
                </a:path>
              </a:pathLst>
            </a:custGeom>
            <a:solidFill>
              <a:srgbClr val="045CB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3149664" cy="438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407128" y="8161120"/>
            <a:ext cx="12831775" cy="1448792"/>
            <a:chOff x="0" y="0"/>
            <a:chExt cx="3379562" cy="3815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79562" cy="381575"/>
            </a:xfrm>
            <a:custGeom>
              <a:avLst/>
              <a:gdLst/>
              <a:ahLst/>
              <a:cxnLst/>
              <a:rect r="r" b="b" t="t" l="l"/>
              <a:pathLst>
                <a:path h="381575" w="3379562">
                  <a:moveTo>
                    <a:pt x="30770" y="0"/>
                  </a:moveTo>
                  <a:lnTo>
                    <a:pt x="3348792" y="0"/>
                  </a:lnTo>
                  <a:cubicBezTo>
                    <a:pt x="3365786" y="0"/>
                    <a:pt x="3379562" y="13776"/>
                    <a:pt x="3379562" y="30770"/>
                  </a:cubicBezTo>
                  <a:lnTo>
                    <a:pt x="3379562" y="350805"/>
                  </a:lnTo>
                  <a:cubicBezTo>
                    <a:pt x="3379562" y="367799"/>
                    <a:pt x="3365786" y="381575"/>
                    <a:pt x="3348792" y="381575"/>
                  </a:cubicBezTo>
                  <a:lnTo>
                    <a:pt x="30770" y="381575"/>
                  </a:lnTo>
                  <a:cubicBezTo>
                    <a:pt x="13776" y="381575"/>
                    <a:pt x="0" y="367799"/>
                    <a:pt x="0" y="350805"/>
                  </a:cubicBezTo>
                  <a:lnTo>
                    <a:pt x="0" y="30770"/>
                  </a:lnTo>
                  <a:cubicBezTo>
                    <a:pt x="0" y="13776"/>
                    <a:pt x="13776" y="0"/>
                    <a:pt x="30770" y="0"/>
                  </a:cubicBezTo>
                  <a:close/>
                </a:path>
              </a:pathLst>
            </a:custGeom>
            <a:solidFill>
              <a:srgbClr val="045CB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3379562" cy="4387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932561" y="6148625"/>
            <a:ext cx="1284829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of the project and its goals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390605" y="8397517"/>
            <a:ext cx="12848299" cy="842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46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Tools used: Packet Tracer </a:t>
            </a:r>
          </a:p>
        </p:txBody>
      </p:sp>
    </p:spTree>
  </p:cSld>
  <p:clrMapOvr>
    <a:masterClrMapping/>
  </p:clrMapOvr>
  <p:transition spd="fast">
    <p:circl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57312" y="1028700"/>
            <a:ext cx="15591759" cy="8229600"/>
            <a:chOff x="0" y="0"/>
            <a:chExt cx="4106471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06471" cy="2167467"/>
            </a:xfrm>
            <a:custGeom>
              <a:avLst/>
              <a:gdLst/>
              <a:ahLst/>
              <a:cxnLst/>
              <a:rect r="r" b="b" t="t" l="l"/>
              <a:pathLst>
                <a:path h="2167467" w="4106471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90980" y="1702311"/>
            <a:ext cx="10906040" cy="815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NETWORK TOPOLOGY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690980" y="3701927"/>
            <a:ext cx="10790581" cy="2883145"/>
            <a:chOff x="0" y="0"/>
            <a:chExt cx="2841964" cy="7593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41964" cy="759347"/>
            </a:xfrm>
            <a:custGeom>
              <a:avLst/>
              <a:gdLst/>
              <a:ahLst/>
              <a:cxnLst/>
              <a:rect r="r" b="b" t="t" l="l"/>
              <a:pathLst>
                <a:path h="759347" w="2841964">
                  <a:moveTo>
                    <a:pt x="36591" y="0"/>
                  </a:moveTo>
                  <a:lnTo>
                    <a:pt x="2805373" y="0"/>
                  </a:lnTo>
                  <a:cubicBezTo>
                    <a:pt x="2825581" y="0"/>
                    <a:pt x="2841964" y="16382"/>
                    <a:pt x="2841964" y="36591"/>
                  </a:cubicBezTo>
                  <a:lnTo>
                    <a:pt x="2841964" y="722756"/>
                  </a:lnTo>
                  <a:cubicBezTo>
                    <a:pt x="2841964" y="742964"/>
                    <a:pt x="2825581" y="759347"/>
                    <a:pt x="2805373" y="759347"/>
                  </a:cubicBezTo>
                  <a:lnTo>
                    <a:pt x="36591" y="759347"/>
                  </a:lnTo>
                  <a:cubicBezTo>
                    <a:pt x="16382" y="759347"/>
                    <a:pt x="0" y="742964"/>
                    <a:pt x="0" y="722756"/>
                  </a:cubicBezTo>
                  <a:lnTo>
                    <a:pt x="0" y="36591"/>
                  </a:lnTo>
                  <a:cubicBezTo>
                    <a:pt x="0" y="16382"/>
                    <a:pt x="16382" y="0"/>
                    <a:pt x="36591" y="0"/>
                  </a:cubicBezTo>
                  <a:close/>
                </a:path>
              </a:pathLst>
            </a:custGeom>
            <a:solidFill>
              <a:srgbClr val="18354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841964" cy="816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690980" y="4652327"/>
            <a:ext cx="1079058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2F4F5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 to Paket Tracer &gt;&gt;&gt;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2879571">
            <a:off x="-1704231" y="-801970"/>
            <a:ext cx="4632618" cy="4114800"/>
          </a:xfrm>
          <a:custGeom>
            <a:avLst/>
            <a:gdLst/>
            <a:ahLst/>
            <a:cxnLst/>
            <a:rect r="r" b="b" t="t" l="l"/>
            <a:pathLst>
              <a:path h="4114800" w="4632618">
                <a:moveTo>
                  <a:pt x="0" y="0"/>
                </a:moveTo>
                <a:lnTo>
                  <a:pt x="4632617" y="0"/>
                </a:lnTo>
                <a:lnTo>
                  <a:pt x="46326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5013836" y="1028700"/>
            <a:ext cx="19354610" cy="2258023"/>
            <a:chOff x="0" y="0"/>
            <a:chExt cx="1876002" cy="2188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63548" y="4041769"/>
            <a:ext cx="736150" cy="636369"/>
            <a:chOff x="0" y="0"/>
            <a:chExt cx="193883" cy="16760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3883" cy="167603"/>
            </a:xfrm>
            <a:custGeom>
              <a:avLst/>
              <a:gdLst/>
              <a:ahLst/>
              <a:cxnLst/>
              <a:rect r="r" b="b" t="t" l="l"/>
              <a:pathLst>
                <a:path h="167603" w="19388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573606" y="3743682"/>
            <a:ext cx="3314591" cy="3314591"/>
            <a:chOff x="0" y="0"/>
            <a:chExt cx="4872604" cy="487260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72609" cy="4872609"/>
            </a:xfrm>
            <a:custGeom>
              <a:avLst/>
              <a:gdLst/>
              <a:ahLst/>
              <a:cxnLst/>
              <a:rect r="r" b="b" t="t" l="l"/>
              <a:pathLst>
                <a:path h="4872609" w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981212" y="3767100"/>
            <a:ext cx="3314591" cy="3326378"/>
            <a:chOff x="0" y="0"/>
            <a:chExt cx="4872604" cy="488993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872609" cy="4889881"/>
            </a:xfrm>
            <a:custGeom>
              <a:avLst/>
              <a:gdLst/>
              <a:ahLst/>
              <a:cxnLst/>
              <a:rect r="r" b="b" t="t" l="l"/>
              <a:pathLst>
                <a:path h="4889881" w="4872609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548713" y="6337440"/>
            <a:ext cx="3314591" cy="3315573"/>
            <a:chOff x="0" y="0"/>
            <a:chExt cx="4872604" cy="487404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72482" cy="4874006"/>
            </a:xfrm>
            <a:custGeom>
              <a:avLst/>
              <a:gdLst/>
              <a:ahLst/>
              <a:cxnLst/>
              <a:rect r="r" b="b" t="t" l="l"/>
              <a:pathLst>
                <a:path h="4874006" w="4872482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1610907"/>
            <a:ext cx="10909793" cy="812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SECURITY DESIGN APPROACH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6860" y="3148979"/>
            <a:ext cx="5689104" cy="275488"/>
            <a:chOff x="0" y="0"/>
            <a:chExt cx="4519796" cy="21886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519796" cy="218865"/>
            </a:xfrm>
            <a:custGeom>
              <a:avLst/>
              <a:gdLst/>
              <a:ahLst/>
              <a:cxnLst/>
              <a:rect r="r" b="b" t="t" l="l"/>
              <a:pathLst>
                <a:path h="218865" w="4519796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300881" y="5988595"/>
            <a:ext cx="736150" cy="662821"/>
            <a:chOff x="0" y="0"/>
            <a:chExt cx="193883" cy="1745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162555" y="7961872"/>
            <a:ext cx="736150" cy="662821"/>
            <a:chOff x="0" y="0"/>
            <a:chExt cx="193883" cy="17457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93883" cy="174570"/>
            </a:xfrm>
            <a:custGeom>
              <a:avLst/>
              <a:gdLst/>
              <a:ahLst/>
              <a:cxnLst/>
              <a:rect r="r" b="b" t="t" l="l"/>
              <a:pathLst>
                <a:path h="174570" w="193883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anchor="t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2085550" y="-131220"/>
            <a:ext cx="9534019" cy="1112295"/>
            <a:chOff x="0" y="0"/>
            <a:chExt cx="1876002" cy="21886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1558114" y="4036421"/>
            <a:ext cx="5657850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Physical Security Controls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95447" y="5973446"/>
            <a:ext cx="5830610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 Security Controls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057121" y="7960648"/>
            <a:ext cx="6929557" cy="580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Administrative Security Controls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3565970" y="4678138"/>
            <a:ext cx="1329864" cy="1459931"/>
          </a:xfrm>
          <a:custGeom>
            <a:avLst/>
            <a:gdLst/>
            <a:ahLst/>
            <a:cxnLst/>
            <a:rect r="r" b="b" t="t" l="l"/>
            <a:pathLst>
              <a:path h="1459931" w="1329864">
                <a:moveTo>
                  <a:pt x="0" y="0"/>
                </a:moveTo>
                <a:lnTo>
                  <a:pt x="1329864" y="0"/>
                </a:lnTo>
                <a:lnTo>
                  <a:pt x="1329864" y="1459931"/>
                </a:lnTo>
                <a:lnTo>
                  <a:pt x="0" y="1459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975550" y="4767331"/>
            <a:ext cx="1325915" cy="1325915"/>
          </a:xfrm>
          <a:custGeom>
            <a:avLst/>
            <a:gdLst/>
            <a:ahLst/>
            <a:cxnLst/>
            <a:rect r="r" b="b" t="t" l="l"/>
            <a:pathLst>
              <a:path h="1325915" w="1325915">
                <a:moveTo>
                  <a:pt x="0" y="0"/>
                </a:moveTo>
                <a:lnTo>
                  <a:pt x="1325915" y="0"/>
                </a:lnTo>
                <a:lnTo>
                  <a:pt x="1325915" y="1325915"/>
                </a:lnTo>
                <a:lnTo>
                  <a:pt x="0" y="1325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3700342" y="7255838"/>
            <a:ext cx="1280864" cy="1412069"/>
          </a:xfrm>
          <a:custGeom>
            <a:avLst/>
            <a:gdLst/>
            <a:ahLst/>
            <a:cxnLst/>
            <a:rect r="r" b="b" t="t" l="l"/>
            <a:pathLst>
              <a:path h="1412069" w="1280864">
                <a:moveTo>
                  <a:pt x="0" y="0"/>
                </a:moveTo>
                <a:lnTo>
                  <a:pt x="1280864" y="0"/>
                </a:lnTo>
                <a:lnTo>
                  <a:pt x="1280864" y="1412069"/>
                </a:lnTo>
                <a:lnTo>
                  <a:pt x="0" y="14120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960685" y="4710181"/>
            <a:ext cx="7744302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Example: Secure access to server rooms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361648" y="6594266"/>
            <a:ext cx="9027062" cy="106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Use of firewalls, IDS/IPS(Intrusion Detection and Prevention Systems), VPNs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591805" y="8636287"/>
            <a:ext cx="5860188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Security policies, user training</a:t>
            </a:r>
          </a:p>
        </p:txBody>
      </p:sp>
    </p:spTree>
  </p:cSld>
  <p:clrMapOvr>
    <a:masterClrMapping/>
  </p:clrMapOvr>
  <p:transition spd="fast">
    <p:circl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875" t="0" r="-1187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68894" y="3739054"/>
            <a:ext cx="13817257" cy="1205070"/>
            <a:chOff x="0" y="0"/>
            <a:chExt cx="3639113" cy="3173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39113" cy="317385"/>
            </a:xfrm>
            <a:custGeom>
              <a:avLst/>
              <a:gdLst/>
              <a:ahLst/>
              <a:cxnLst/>
              <a:rect r="r" b="b" t="t" l="l"/>
              <a:pathLst>
                <a:path h="317385" w="3639113">
                  <a:moveTo>
                    <a:pt x="14008" y="0"/>
                  </a:moveTo>
                  <a:lnTo>
                    <a:pt x="3625105" y="0"/>
                  </a:lnTo>
                  <a:cubicBezTo>
                    <a:pt x="3632841" y="0"/>
                    <a:pt x="3639113" y="6271"/>
                    <a:pt x="3639113" y="14008"/>
                  </a:cubicBezTo>
                  <a:lnTo>
                    <a:pt x="3639113" y="303377"/>
                  </a:lnTo>
                  <a:cubicBezTo>
                    <a:pt x="3639113" y="307092"/>
                    <a:pt x="3637637" y="310655"/>
                    <a:pt x="3635010" y="313282"/>
                  </a:cubicBezTo>
                  <a:cubicBezTo>
                    <a:pt x="3632383" y="315909"/>
                    <a:pt x="3628820" y="317385"/>
                    <a:pt x="3625105" y="317385"/>
                  </a:cubicBezTo>
                  <a:lnTo>
                    <a:pt x="14008" y="317385"/>
                  </a:lnTo>
                  <a:cubicBezTo>
                    <a:pt x="10293" y="317385"/>
                    <a:pt x="6730" y="315909"/>
                    <a:pt x="4103" y="313282"/>
                  </a:cubicBezTo>
                  <a:cubicBezTo>
                    <a:pt x="1476" y="310655"/>
                    <a:pt x="0" y="307092"/>
                    <a:pt x="0" y="303377"/>
                  </a:cubicBezTo>
                  <a:lnTo>
                    <a:pt x="0" y="14008"/>
                  </a:lnTo>
                  <a:cubicBezTo>
                    <a:pt x="0" y="10293"/>
                    <a:pt x="1476" y="6730"/>
                    <a:pt x="4103" y="4103"/>
                  </a:cubicBezTo>
                  <a:cubicBezTo>
                    <a:pt x="6730" y="1476"/>
                    <a:pt x="10293" y="0"/>
                    <a:pt x="14008" y="0"/>
                  </a:cubicBezTo>
                  <a:close/>
                </a:path>
              </a:pathLst>
            </a:custGeom>
            <a:solidFill>
              <a:srgbClr val="FBFEFE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39113" cy="336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26317" y="4009802"/>
            <a:ext cx="16350199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405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Different IR, DR, and BC plans implemented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611471" y="6086945"/>
            <a:ext cx="14665045" cy="1205070"/>
            <a:chOff x="0" y="0"/>
            <a:chExt cx="3862399" cy="3173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862399" cy="317385"/>
            </a:xfrm>
            <a:custGeom>
              <a:avLst/>
              <a:gdLst/>
              <a:ahLst/>
              <a:cxnLst/>
              <a:rect r="r" b="b" t="t" l="l"/>
              <a:pathLst>
                <a:path h="317385" w="3862399">
                  <a:moveTo>
                    <a:pt x="13198" y="0"/>
                  </a:moveTo>
                  <a:lnTo>
                    <a:pt x="3849201" y="0"/>
                  </a:lnTo>
                  <a:cubicBezTo>
                    <a:pt x="3856490" y="0"/>
                    <a:pt x="3862399" y="5909"/>
                    <a:pt x="3862399" y="13198"/>
                  </a:cubicBezTo>
                  <a:lnTo>
                    <a:pt x="3862399" y="304187"/>
                  </a:lnTo>
                  <a:cubicBezTo>
                    <a:pt x="3862399" y="307687"/>
                    <a:pt x="3861008" y="311044"/>
                    <a:pt x="3858533" y="313519"/>
                  </a:cubicBezTo>
                  <a:cubicBezTo>
                    <a:pt x="3856058" y="315994"/>
                    <a:pt x="3852701" y="317385"/>
                    <a:pt x="3849201" y="317385"/>
                  </a:cubicBezTo>
                  <a:lnTo>
                    <a:pt x="13198" y="317385"/>
                  </a:lnTo>
                  <a:cubicBezTo>
                    <a:pt x="5909" y="317385"/>
                    <a:pt x="0" y="311476"/>
                    <a:pt x="0" y="304187"/>
                  </a:cubicBezTo>
                  <a:lnTo>
                    <a:pt x="0" y="13198"/>
                  </a:lnTo>
                  <a:cubicBezTo>
                    <a:pt x="0" y="5909"/>
                    <a:pt x="5909" y="0"/>
                    <a:pt x="13198" y="0"/>
                  </a:cubicBezTo>
                  <a:close/>
                </a:path>
              </a:pathLst>
            </a:custGeom>
            <a:solidFill>
              <a:srgbClr val="FBFEFE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862399" cy="3364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3926317" y="6353824"/>
            <a:ext cx="16350199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405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How the network can recover from potential disruptions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6709412" y="1028700"/>
            <a:ext cx="19354610" cy="2258023"/>
            <a:chOff x="0" y="0"/>
            <a:chExt cx="1876002" cy="21886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76002" cy="218865"/>
            </a:xfrm>
            <a:custGeom>
              <a:avLst/>
              <a:gdLst/>
              <a:ahLst/>
              <a:cxnLst/>
              <a:rect r="r" b="b" t="t" l="l"/>
              <a:pathLst>
                <a:path h="218865" w="1876002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F5EDE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047275" y="1016212"/>
            <a:ext cx="712839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4050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IR &amp; DR &amp; BC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2525606"/>
            <a:ext cx="12246124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40506"/>
                </a:solidFill>
                <a:latin typeface="Canva Sans"/>
                <a:ea typeface="Canva Sans"/>
                <a:cs typeface="Canva Sans"/>
                <a:sym typeface="Canva Sans"/>
              </a:rPr>
              <a:t>Incident Response, Disaster Recovery, Business Continuity</a:t>
            </a:r>
          </a:p>
        </p:txBody>
      </p:sp>
    </p:spTree>
  </p:cSld>
  <p:clrMapOvr>
    <a:masterClrMapping/>
  </p:clrMapOvr>
  <p:transition spd="fast">
    <p:circl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844104">
            <a:off x="6380559" y="2491180"/>
            <a:ext cx="13471756" cy="1426670"/>
          </a:xfrm>
          <a:custGeom>
            <a:avLst/>
            <a:gdLst/>
            <a:ahLst/>
            <a:cxnLst/>
            <a:rect r="r" b="b" t="t" l="l"/>
            <a:pathLst>
              <a:path h="1426670" w="13471756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431646" y="-861033"/>
            <a:ext cx="10674725" cy="6004533"/>
            <a:chOff x="0" y="0"/>
            <a:chExt cx="6089457" cy="342532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38888" r="0" b="-3888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3972" y="3338417"/>
            <a:ext cx="10969999" cy="1563793"/>
            <a:chOff x="0" y="0"/>
            <a:chExt cx="3744450" cy="5337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44450" cy="533778"/>
            </a:xfrm>
            <a:custGeom>
              <a:avLst/>
              <a:gdLst/>
              <a:ahLst/>
              <a:cxnLst/>
              <a:rect r="r" b="b" t="t" l="l"/>
              <a:pathLst>
                <a:path h="533778" w="3744450">
                  <a:moveTo>
                    <a:pt x="7763" y="0"/>
                  </a:moveTo>
                  <a:lnTo>
                    <a:pt x="3736687" y="0"/>
                  </a:lnTo>
                  <a:cubicBezTo>
                    <a:pt x="3740974" y="0"/>
                    <a:pt x="3744450" y="3476"/>
                    <a:pt x="3744450" y="7763"/>
                  </a:cubicBezTo>
                  <a:lnTo>
                    <a:pt x="3744450" y="526015"/>
                  </a:lnTo>
                  <a:cubicBezTo>
                    <a:pt x="3744450" y="530302"/>
                    <a:pt x="3740974" y="533778"/>
                    <a:pt x="3736687" y="533778"/>
                  </a:cubicBezTo>
                  <a:lnTo>
                    <a:pt x="7763" y="533778"/>
                  </a:lnTo>
                  <a:cubicBezTo>
                    <a:pt x="5704" y="533778"/>
                    <a:pt x="3730" y="532960"/>
                    <a:pt x="2274" y="531504"/>
                  </a:cubicBezTo>
                  <a:cubicBezTo>
                    <a:pt x="818" y="530048"/>
                    <a:pt x="0" y="528074"/>
                    <a:pt x="0" y="526015"/>
                  </a:cubicBezTo>
                  <a:lnTo>
                    <a:pt x="0" y="7763"/>
                  </a:lnTo>
                  <a:cubicBezTo>
                    <a:pt x="0" y="3476"/>
                    <a:pt x="3476" y="0"/>
                    <a:pt x="776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3744450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75533" y="899556"/>
            <a:ext cx="6769820" cy="1714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42"/>
              </a:lnSpc>
              <a:spcBef>
                <a:spcPct val="0"/>
              </a:spcBef>
            </a:pPr>
            <a:r>
              <a:rPr lang="en-US" sz="4958" spc="173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MONITORING AND CONTROL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387774" y="3097126"/>
            <a:ext cx="2381235" cy="2046374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21218" y="3565026"/>
            <a:ext cx="10170447" cy="105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57"/>
              </a:lnSpc>
            </a:pPr>
            <a:r>
              <a:rPr lang="en-US" sz="3085" spc="302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Network monitoring: How the SOC monitors network traffic and device status.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191171" y="5406843"/>
            <a:ext cx="10449109" cy="1563793"/>
            <a:chOff x="0" y="0"/>
            <a:chExt cx="3566652" cy="53377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566652" cy="533778"/>
            </a:xfrm>
            <a:custGeom>
              <a:avLst/>
              <a:gdLst/>
              <a:ahLst/>
              <a:cxnLst/>
              <a:rect r="r" b="b" t="t" l="l"/>
              <a:pathLst>
                <a:path h="533778" w="3566652">
                  <a:moveTo>
                    <a:pt x="8150" y="0"/>
                  </a:moveTo>
                  <a:lnTo>
                    <a:pt x="3558502" y="0"/>
                  </a:lnTo>
                  <a:cubicBezTo>
                    <a:pt x="3563003" y="0"/>
                    <a:pt x="3566652" y="3649"/>
                    <a:pt x="3566652" y="8150"/>
                  </a:cubicBezTo>
                  <a:lnTo>
                    <a:pt x="3566652" y="525628"/>
                  </a:lnTo>
                  <a:cubicBezTo>
                    <a:pt x="3566652" y="530129"/>
                    <a:pt x="3563003" y="533778"/>
                    <a:pt x="3558502" y="533778"/>
                  </a:cubicBezTo>
                  <a:lnTo>
                    <a:pt x="8150" y="533778"/>
                  </a:lnTo>
                  <a:cubicBezTo>
                    <a:pt x="3649" y="533778"/>
                    <a:pt x="0" y="530129"/>
                    <a:pt x="0" y="525628"/>
                  </a:cubicBezTo>
                  <a:lnTo>
                    <a:pt x="0" y="8150"/>
                  </a:lnTo>
                  <a:cubicBezTo>
                    <a:pt x="0" y="3649"/>
                    <a:pt x="3649" y="0"/>
                    <a:pt x="8150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3566652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33010" y="5165552"/>
            <a:ext cx="2381235" cy="2046374"/>
            <a:chOff x="0" y="0"/>
            <a:chExt cx="812800" cy="6985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414245" y="5572125"/>
            <a:ext cx="9613668" cy="105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4"/>
              </a:lnSpc>
            </a:pPr>
            <a:r>
              <a:rPr lang="en-US" sz="3090" spc="302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Using tools to collect logs and analyze them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13972" y="7806246"/>
            <a:ext cx="10969999" cy="1563793"/>
            <a:chOff x="0" y="0"/>
            <a:chExt cx="3744450" cy="53377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744450" cy="533778"/>
            </a:xfrm>
            <a:custGeom>
              <a:avLst/>
              <a:gdLst/>
              <a:ahLst/>
              <a:cxnLst/>
              <a:rect r="r" b="b" t="t" l="l"/>
              <a:pathLst>
                <a:path h="533778" w="3744450">
                  <a:moveTo>
                    <a:pt x="7763" y="0"/>
                  </a:moveTo>
                  <a:lnTo>
                    <a:pt x="3736687" y="0"/>
                  </a:lnTo>
                  <a:cubicBezTo>
                    <a:pt x="3740974" y="0"/>
                    <a:pt x="3744450" y="3476"/>
                    <a:pt x="3744450" y="7763"/>
                  </a:cubicBezTo>
                  <a:lnTo>
                    <a:pt x="3744450" y="526015"/>
                  </a:lnTo>
                  <a:cubicBezTo>
                    <a:pt x="3744450" y="530302"/>
                    <a:pt x="3740974" y="533778"/>
                    <a:pt x="3736687" y="533778"/>
                  </a:cubicBezTo>
                  <a:lnTo>
                    <a:pt x="7763" y="533778"/>
                  </a:lnTo>
                  <a:cubicBezTo>
                    <a:pt x="5704" y="533778"/>
                    <a:pt x="3730" y="532960"/>
                    <a:pt x="2274" y="531504"/>
                  </a:cubicBezTo>
                  <a:cubicBezTo>
                    <a:pt x="818" y="530048"/>
                    <a:pt x="0" y="528074"/>
                    <a:pt x="0" y="526015"/>
                  </a:cubicBezTo>
                  <a:lnTo>
                    <a:pt x="0" y="7763"/>
                  </a:lnTo>
                  <a:cubicBezTo>
                    <a:pt x="0" y="3476"/>
                    <a:pt x="3476" y="0"/>
                    <a:pt x="7763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9050"/>
              <a:ext cx="3744450" cy="552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387774" y="7564956"/>
            <a:ext cx="2381235" cy="2046374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606130" y="8291344"/>
            <a:ext cx="8053231" cy="5364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spc="313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User behavior analysis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1168162" y="3562284"/>
            <a:ext cx="893040" cy="1072428"/>
          </a:xfrm>
          <a:custGeom>
            <a:avLst/>
            <a:gdLst/>
            <a:ahLst/>
            <a:cxnLst/>
            <a:rect r="r" b="b" t="t" l="l"/>
            <a:pathLst>
              <a:path h="1072428" w="893040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007364" y="8067744"/>
            <a:ext cx="1023765" cy="1040796"/>
          </a:xfrm>
          <a:custGeom>
            <a:avLst/>
            <a:gdLst/>
            <a:ahLst/>
            <a:cxnLst/>
            <a:rect r="r" b="b" t="t" l="l"/>
            <a:pathLst>
              <a:path h="1040796" w="1023765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6632746" y="5633117"/>
            <a:ext cx="980529" cy="1070022"/>
          </a:xfrm>
          <a:custGeom>
            <a:avLst/>
            <a:gdLst/>
            <a:ahLst/>
            <a:cxnLst/>
            <a:rect r="r" b="b" t="t" l="l"/>
            <a:pathLst>
              <a:path h="1070022" w="980529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3005931">
            <a:off x="12125241" y="5681680"/>
            <a:ext cx="7916724" cy="8229600"/>
          </a:xfrm>
          <a:custGeom>
            <a:avLst/>
            <a:gdLst/>
            <a:ahLst/>
            <a:cxnLst/>
            <a:rect r="r" b="b" t="t" l="l"/>
            <a:pathLst>
              <a:path h="8229600" w="7916724">
                <a:moveTo>
                  <a:pt x="0" y="0"/>
                </a:moveTo>
                <a:lnTo>
                  <a:pt x="7916723" y="0"/>
                </a:lnTo>
                <a:lnTo>
                  <a:pt x="791672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ircl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8599743" y="-3261333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900" y="6235092"/>
            <a:ext cx="18270100" cy="7467944"/>
          </a:xfrm>
          <a:custGeom>
            <a:avLst/>
            <a:gdLst/>
            <a:ahLst/>
            <a:cxnLst/>
            <a:rect r="r" b="b" t="t" l="l"/>
            <a:pathLst>
              <a:path h="7467944" w="18270100">
                <a:moveTo>
                  <a:pt x="0" y="0"/>
                </a:moveTo>
                <a:lnTo>
                  <a:pt x="18270100" y="0"/>
                </a:lnTo>
                <a:lnTo>
                  <a:pt x="18270100" y="7467944"/>
                </a:lnTo>
                <a:lnTo>
                  <a:pt x="0" y="7467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601" r="0" b="-5601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39474" y="2823506"/>
            <a:ext cx="4595005" cy="4781709"/>
            <a:chOff x="0" y="0"/>
            <a:chExt cx="1210207" cy="12593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10207" cy="1259380"/>
            </a:xfrm>
            <a:custGeom>
              <a:avLst/>
              <a:gdLst/>
              <a:ahLst/>
              <a:cxnLst/>
              <a:rect r="r" b="b" t="t" l="l"/>
              <a:pathLst>
                <a:path h="125938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225683"/>
                  </a:lnTo>
                  <a:cubicBezTo>
                    <a:pt x="1210207" y="1234620"/>
                    <a:pt x="1206657" y="1243191"/>
                    <a:pt x="1200337" y="1249511"/>
                  </a:cubicBezTo>
                  <a:cubicBezTo>
                    <a:pt x="1194018" y="1255830"/>
                    <a:pt x="1185447" y="1259380"/>
                    <a:pt x="1176510" y="1259380"/>
                  </a:cubicBezTo>
                  <a:lnTo>
                    <a:pt x="33697" y="1259380"/>
                  </a:lnTo>
                  <a:cubicBezTo>
                    <a:pt x="24760" y="1259380"/>
                    <a:pt x="16189" y="1255830"/>
                    <a:pt x="9870" y="1249511"/>
                  </a:cubicBezTo>
                  <a:cubicBezTo>
                    <a:pt x="3550" y="1243191"/>
                    <a:pt x="0" y="1234620"/>
                    <a:pt x="0" y="122568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210207" cy="1278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930334" y="2687112"/>
            <a:ext cx="157787" cy="156369"/>
            <a:chOff x="0" y="0"/>
            <a:chExt cx="320400" cy="31752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961449" y="2687112"/>
            <a:ext cx="1047779" cy="1124013"/>
            <a:chOff x="0" y="0"/>
            <a:chExt cx="2127600" cy="228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3009228" y="4722466"/>
            <a:ext cx="2292272" cy="2821258"/>
            <a:chOff x="0" y="0"/>
            <a:chExt cx="6604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4"/>
              <a:stretch>
                <a:fillRect l="-12315" t="0" r="-1231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7412296" y="2901690"/>
            <a:ext cx="4595005" cy="4781709"/>
            <a:chOff x="0" y="0"/>
            <a:chExt cx="1210207" cy="12593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10207" cy="1259380"/>
            </a:xfrm>
            <a:custGeom>
              <a:avLst/>
              <a:gdLst/>
              <a:ahLst/>
              <a:cxnLst/>
              <a:rect r="r" b="b" t="t" l="l"/>
              <a:pathLst>
                <a:path h="125938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225683"/>
                  </a:lnTo>
                  <a:cubicBezTo>
                    <a:pt x="1210207" y="1234620"/>
                    <a:pt x="1206657" y="1243191"/>
                    <a:pt x="1200337" y="1249511"/>
                  </a:cubicBezTo>
                  <a:cubicBezTo>
                    <a:pt x="1194018" y="1255830"/>
                    <a:pt x="1185447" y="1259380"/>
                    <a:pt x="1176510" y="1259380"/>
                  </a:cubicBezTo>
                  <a:lnTo>
                    <a:pt x="33697" y="1259380"/>
                  </a:lnTo>
                  <a:cubicBezTo>
                    <a:pt x="24760" y="1259380"/>
                    <a:pt x="16189" y="1255830"/>
                    <a:pt x="9870" y="1249511"/>
                  </a:cubicBezTo>
                  <a:cubicBezTo>
                    <a:pt x="3550" y="1243191"/>
                    <a:pt x="0" y="1234620"/>
                    <a:pt x="0" y="122568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10207" cy="1278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603156" y="2765296"/>
            <a:ext cx="157787" cy="156369"/>
            <a:chOff x="0" y="0"/>
            <a:chExt cx="320400" cy="31752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7634271" y="2765296"/>
            <a:ext cx="1047779" cy="1124013"/>
            <a:chOff x="0" y="0"/>
            <a:chExt cx="2127600" cy="22824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8682050" y="4800651"/>
            <a:ext cx="2292272" cy="2821258"/>
            <a:chOff x="0" y="0"/>
            <a:chExt cx="6604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5"/>
              <a:stretch>
                <a:fillRect l="-15792" t="0" r="-15792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3083626" y="2901690"/>
            <a:ext cx="4595005" cy="4781709"/>
            <a:chOff x="0" y="0"/>
            <a:chExt cx="1210207" cy="125938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210207" cy="1259380"/>
            </a:xfrm>
            <a:custGeom>
              <a:avLst/>
              <a:gdLst/>
              <a:ahLst/>
              <a:cxnLst/>
              <a:rect r="r" b="b" t="t" l="l"/>
              <a:pathLst>
                <a:path h="1259380" w="1210207">
                  <a:moveTo>
                    <a:pt x="33697" y="0"/>
                  </a:moveTo>
                  <a:lnTo>
                    <a:pt x="1176510" y="0"/>
                  </a:lnTo>
                  <a:cubicBezTo>
                    <a:pt x="1195120" y="0"/>
                    <a:pt x="1210207" y="15087"/>
                    <a:pt x="1210207" y="33697"/>
                  </a:cubicBezTo>
                  <a:lnTo>
                    <a:pt x="1210207" y="1225683"/>
                  </a:lnTo>
                  <a:cubicBezTo>
                    <a:pt x="1210207" y="1234620"/>
                    <a:pt x="1206657" y="1243191"/>
                    <a:pt x="1200337" y="1249511"/>
                  </a:cubicBezTo>
                  <a:cubicBezTo>
                    <a:pt x="1194018" y="1255830"/>
                    <a:pt x="1185447" y="1259380"/>
                    <a:pt x="1176510" y="1259380"/>
                  </a:cubicBezTo>
                  <a:lnTo>
                    <a:pt x="33697" y="1259380"/>
                  </a:lnTo>
                  <a:cubicBezTo>
                    <a:pt x="24760" y="1259380"/>
                    <a:pt x="16189" y="1255830"/>
                    <a:pt x="9870" y="1249511"/>
                  </a:cubicBezTo>
                  <a:cubicBezTo>
                    <a:pt x="3550" y="1243191"/>
                    <a:pt x="0" y="1234620"/>
                    <a:pt x="0" y="1225683"/>
                  </a:cubicBezTo>
                  <a:lnTo>
                    <a:pt x="0" y="33697"/>
                  </a:lnTo>
                  <a:cubicBezTo>
                    <a:pt x="0" y="24760"/>
                    <a:pt x="3550" y="16189"/>
                    <a:pt x="9870" y="9870"/>
                  </a:cubicBezTo>
                  <a:cubicBezTo>
                    <a:pt x="16189" y="3550"/>
                    <a:pt x="24760" y="0"/>
                    <a:pt x="3369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19050"/>
              <a:ext cx="1210207" cy="12784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4274486" y="2765296"/>
            <a:ext cx="157787" cy="156369"/>
            <a:chOff x="0" y="0"/>
            <a:chExt cx="320400" cy="31752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20421" cy="329184"/>
            </a:xfrm>
            <a:custGeom>
              <a:avLst/>
              <a:gdLst/>
              <a:ahLst/>
              <a:cxnLst/>
              <a:rect r="r" b="b" t="t" l="l"/>
              <a:pathLst>
                <a:path h="329184" w="320421">
                  <a:moveTo>
                    <a:pt x="320421" y="329184"/>
                  </a:moveTo>
                  <a:lnTo>
                    <a:pt x="0" y="329184"/>
                  </a:lnTo>
                  <a:lnTo>
                    <a:pt x="0" y="158750"/>
                  </a:lnTo>
                  <a:cubicBezTo>
                    <a:pt x="0" y="70866"/>
                    <a:pt x="71501" y="0"/>
                    <a:pt x="160147" y="0"/>
                  </a:cubicBezTo>
                  <a:cubicBezTo>
                    <a:pt x="248793" y="0"/>
                    <a:pt x="320421" y="70866"/>
                    <a:pt x="320421" y="158750"/>
                  </a:cubicBezTo>
                  <a:lnTo>
                    <a:pt x="320421" y="329184"/>
                  </a:ln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3305601" y="2765296"/>
            <a:ext cx="1047779" cy="1124013"/>
            <a:chOff x="0" y="0"/>
            <a:chExt cx="2127600" cy="22824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136648" cy="2334387"/>
            </a:xfrm>
            <a:custGeom>
              <a:avLst/>
              <a:gdLst/>
              <a:ahLst/>
              <a:cxnLst/>
              <a:rect r="r" b="b" t="t" l="l"/>
              <a:pathLst>
                <a:path h="2334387" w="2136648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4353380" y="4800651"/>
            <a:ext cx="2292272" cy="2821258"/>
            <a:chOff x="0" y="0"/>
            <a:chExt cx="6604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6"/>
              <a:stretch>
                <a:fillRect l="-42475" t="0" r="-42475" b="0"/>
              </a:stretch>
            </a:blip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2176535" y="1363107"/>
            <a:ext cx="13930266" cy="89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91"/>
              </a:lnSpc>
              <a:spcBef>
                <a:spcPct val="0"/>
              </a:spcBef>
            </a:pPr>
            <a:r>
              <a:rPr lang="en-US" sz="5283" spc="18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NETWORK SECURITY MEASURES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08899" y="4104548"/>
            <a:ext cx="3656154" cy="5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85" spc="14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Firewalls, VPN encryption for branches.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16155" y="3203854"/>
            <a:ext cx="2567165" cy="6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Protection Against External Attacks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888977" y="3282039"/>
            <a:ext cx="2567165" cy="6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Securing Internal Communications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60307" y="3282039"/>
            <a:ext cx="2567165" cy="607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0"/>
              </a:lnSpc>
              <a:spcBef>
                <a:spcPct val="0"/>
              </a:spcBef>
            </a:pPr>
            <a:r>
              <a:rPr lang="en-US" sz="1768" spc="173">
                <a:solidFill>
                  <a:srgbClr val="000000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Preventing Internal Attacks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881721" y="4104548"/>
            <a:ext cx="3656154" cy="251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85" spc="14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VLANs for department isolation.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554543" y="4104548"/>
            <a:ext cx="3656154" cy="5089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49"/>
              </a:lnSpc>
            </a:pPr>
            <a:r>
              <a:rPr lang="en-US" sz="1485" spc="145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Access controls, user activity monitoring</a:t>
            </a:r>
          </a:p>
        </p:txBody>
      </p:sp>
    </p:spTree>
  </p:cSld>
  <p:clrMapOvr>
    <a:masterClrMapping/>
  </p:clrMapOvr>
  <p:transition spd="fast">
    <p:circl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4970786" cy="10287000"/>
          </a:xfrm>
          <a:custGeom>
            <a:avLst/>
            <a:gdLst/>
            <a:ahLst/>
            <a:cxnLst/>
            <a:rect r="r" b="b" t="t" l="l"/>
            <a:pathLst>
              <a:path h="10287000" w="4970786">
                <a:moveTo>
                  <a:pt x="0" y="0"/>
                </a:moveTo>
                <a:lnTo>
                  <a:pt x="4970786" y="0"/>
                </a:lnTo>
                <a:lnTo>
                  <a:pt x="497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135" t="0" r="-10213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187641" y="883600"/>
            <a:ext cx="5442342" cy="5442342"/>
          </a:xfrm>
          <a:custGeom>
            <a:avLst/>
            <a:gdLst/>
            <a:ahLst/>
            <a:cxnLst/>
            <a:rect r="r" b="b" t="t" l="l"/>
            <a:pathLst>
              <a:path h="5442342" w="5442342">
                <a:moveTo>
                  <a:pt x="0" y="0"/>
                </a:moveTo>
                <a:lnTo>
                  <a:pt x="5442342" y="0"/>
                </a:lnTo>
                <a:lnTo>
                  <a:pt x="5442342" y="5442342"/>
                </a:lnTo>
                <a:lnTo>
                  <a:pt x="0" y="5442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743918" y="2495685"/>
            <a:ext cx="11956240" cy="1109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47"/>
              </a:lnSpc>
              <a:spcBef>
                <a:spcPct val="0"/>
              </a:spcBef>
            </a:pPr>
            <a:r>
              <a:rPr lang="en-US" sz="6483" spc="226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AAA SERVER:-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67527" y="5834770"/>
            <a:ext cx="579192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Authorization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59870" y="4542183"/>
            <a:ext cx="642777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Authentication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7230817"/>
            <a:ext cx="515607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b="true" sz="5199">
                <a:solidFill>
                  <a:srgbClr val="010101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Accounting</a:t>
            </a:r>
          </a:p>
        </p:txBody>
      </p:sp>
    </p:spTree>
  </p:cSld>
  <p:clrMapOvr>
    <a:masterClrMapping/>
  </p:clrMapOvr>
  <p:transition spd="fast"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DAGUlAeKrfY</dc:identifier>
  <dcterms:modified xsi:type="dcterms:W3CDTF">2011-08-01T06:04:30Z</dcterms:modified>
  <cp:revision>1</cp:revision>
  <dc:title>Design and Implementation of a Secure Company Network System</dc:title>
</cp:coreProperties>
</file>